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61" r:id="rId3"/>
    <p:sldId id="262" r:id="rId4"/>
    <p:sldId id="264" r:id="rId5"/>
    <p:sldId id="263" r:id="rId6"/>
    <p:sldId id="265" r:id="rId7"/>
    <p:sldId id="257" r:id="rId8"/>
    <p:sldId id="258" r:id="rId9"/>
    <p:sldId id="313" r:id="rId10"/>
    <p:sldId id="266" r:id="rId11"/>
    <p:sldId id="269" r:id="rId12"/>
    <p:sldId id="268" r:id="rId13"/>
    <p:sldId id="274" r:id="rId14"/>
    <p:sldId id="270" r:id="rId15"/>
    <p:sldId id="281" r:id="rId16"/>
    <p:sldId id="282" r:id="rId17"/>
    <p:sldId id="292" r:id="rId18"/>
    <p:sldId id="271" r:id="rId19"/>
    <p:sldId id="272" r:id="rId20"/>
    <p:sldId id="276" r:id="rId21"/>
    <p:sldId id="289" r:id="rId22"/>
    <p:sldId id="288" r:id="rId23"/>
    <p:sldId id="290" r:id="rId24"/>
    <p:sldId id="291" r:id="rId25"/>
    <p:sldId id="310" r:id="rId26"/>
    <p:sldId id="283" r:id="rId27"/>
    <p:sldId id="277" r:id="rId28"/>
    <p:sldId id="278" r:id="rId29"/>
    <p:sldId id="280" r:id="rId30"/>
    <p:sldId id="279" r:id="rId31"/>
    <p:sldId id="285" r:id="rId32"/>
    <p:sldId id="286" r:id="rId33"/>
    <p:sldId id="287" r:id="rId34"/>
    <p:sldId id="293" r:id="rId35"/>
    <p:sldId id="309" r:id="rId36"/>
    <p:sldId id="294" r:id="rId37"/>
    <p:sldId id="295" r:id="rId38"/>
    <p:sldId id="267" r:id="rId39"/>
    <p:sldId id="296" r:id="rId40"/>
    <p:sldId id="298" r:id="rId41"/>
    <p:sldId id="297" r:id="rId42"/>
    <p:sldId id="299" r:id="rId43"/>
    <p:sldId id="300" r:id="rId44"/>
    <p:sldId id="301" r:id="rId45"/>
    <p:sldId id="302" r:id="rId46"/>
    <p:sldId id="303" r:id="rId47"/>
    <p:sldId id="304" r:id="rId48"/>
    <p:sldId id="305" r:id="rId49"/>
    <p:sldId id="306" r:id="rId50"/>
    <p:sldId id="312" r:id="rId51"/>
    <p:sldId id="308" r:id="rId52"/>
    <p:sldId id="311"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182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D21235-5C98-BE46-8550-67485FB17648}" type="datetimeFigureOut">
              <a:rPr lang="en-US" smtClean="0"/>
              <a:t>4/6/18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FCB35E-63F7-E145-BD63-6D70092FCA4F}" type="slidenum">
              <a:rPr lang="en-US" smtClean="0"/>
              <a:t>‹#›</a:t>
            </a:fld>
            <a:endParaRPr lang="en-US"/>
          </a:p>
        </p:txBody>
      </p:sp>
    </p:spTree>
    <p:extLst>
      <p:ext uri="{BB962C8B-B14F-4D97-AF65-F5344CB8AC3E}">
        <p14:creationId xmlns:p14="http://schemas.microsoft.com/office/powerpoint/2010/main" val="36875373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create a system that</a:t>
            </a:r>
            <a:r>
              <a:rPr lang="en-US" baseline="0" dirty="0"/>
              <a:t> allowed for the management of tickets with very high fidelity.</a:t>
            </a:r>
            <a:endParaRPr lang="en-US" dirty="0"/>
          </a:p>
        </p:txBody>
      </p:sp>
      <p:sp>
        <p:nvSpPr>
          <p:cNvPr id="4" name="Slide Number Placeholder 3"/>
          <p:cNvSpPr>
            <a:spLocks noGrp="1"/>
          </p:cNvSpPr>
          <p:nvPr>
            <p:ph type="sldNum" sz="quarter" idx="10"/>
          </p:nvPr>
        </p:nvSpPr>
        <p:spPr/>
        <p:txBody>
          <a:bodyPr/>
          <a:lstStyle/>
          <a:p>
            <a:fld id="{8BFCB35E-63F7-E145-BD63-6D70092FCA4F}" type="slidenum">
              <a:rPr lang="en-US" smtClean="0"/>
              <a:t>3</a:t>
            </a:fld>
            <a:endParaRPr lang="en-US"/>
          </a:p>
        </p:txBody>
      </p:sp>
    </p:spTree>
    <p:extLst>
      <p:ext uri="{BB962C8B-B14F-4D97-AF65-F5344CB8AC3E}">
        <p14:creationId xmlns:p14="http://schemas.microsoft.com/office/powerpoint/2010/main" val="1546334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focused mainly</a:t>
            </a:r>
            <a:r>
              <a:rPr lang="en-US" baseline="0" dirty="0"/>
              <a:t> on the backend</a:t>
            </a:r>
            <a:endParaRPr lang="en-US" dirty="0"/>
          </a:p>
        </p:txBody>
      </p:sp>
      <p:sp>
        <p:nvSpPr>
          <p:cNvPr id="4" name="Slide Number Placeholder 3"/>
          <p:cNvSpPr>
            <a:spLocks noGrp="1"/>
          </p:cNvSpPr>
          <p:nvPr>
            <p:ph type="sldNum" sz="quarter" idx="10"/>
          </p:nvPr>
        </p:nvSpPr>
        <p:spPr/>
        <p:txBody>
          <a:bodyPr/>
          <a:lstStyle/>
          <a:p>
            <a:fld id="{8BFCB35E-63F7-E145-BD63-6D70092FCA4F}" type="slidenum">
              <a:rPr lang="en-US" smtClean="0"/>
              <a:t>4</a:t>
            </a:fld>
            <a:endParaRPr lang="en-US"/>
          </a:p>
        </p:txBody>
      </p:sp>
    </p:spTree>
    <p:extLst>
      <p:ext uri="{BB962C8B-B14F-4D97-AF65-F5344CB8AC3E}">
        <p14:creationId xmlns:p14="http://schemas.microsoft.com/office/powerpoint/2010/main" val="177803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wanted the</a:t>
            </a:r>
            <a:r>
              <a:rPr lang="en-US" baseline="0" dirty="0"/>
              <a:t> APIs to be easy to understand and use</a:t>
            </a:r>
            <a:endParaRPr lang="en-US" dirty="0"/>
          </a:p>
        </p:txBody>
      </p:sp>
      <p:sp>
        <p:nvSpPr>
          <p:cNvPr id="4" name="Slide Number Placeholder 3"/>
          <p:cNvSpPr>
            <a:spLocks noGrp="1"/>
          </p:cNvSpPr>
          <p:nvPr>
            <p:ph type="sldNum" sz="quarter" idx="10"/>
          </p:nvPr>
        </p:nvSpPr>
        <p:spPr/>
        <p:txBody>
          <a:bodyPr/>
          <a:lstStyle/>
          <a:p>
            <a:fld id="{8BFCB35E-63F7-E145-BD63-6D70092FCA4F}" type="slidenum">
              <a:rPr lang="en-US" smtClean="0"/>
              <a:t>5</a:t>
            </a:fld>
            <a:endParaRPr lang="en-US"/>
          </a:p>
        </p:txBody>
      </p:sp>
    </p:spTree>
    <p:extLst>
      <p:ext uri="{BB962C8B-B14F-4D97-AF65-F5344CB8AC3E}">
        <p14:creationId xmlns:p14="http://schemas.microsoft.com/office/powerpoint/2010/main" val="180723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versatile</a:t>
            </a:r>
          </a:p>
        </p:txBody>
      </p:sp>
      <p:sp>
        <p:nvSpPr>
          <p:cNvPr id="4" name="Slide Number Placeholder 3"/>
          <p:cNvSpPr>
            <a:spLocks noGrp="1"/>
          </p:cNvSpPr>
          <p:nvPr>
            <p:ph type="sldNum" sz="quarter" idx="10"/>
          </p:nvPr>
        </p:nvSpPr>
        <p:spPr/>
        <p:txBody>
          <a:bodyPr/>
          <a:lstStyle/>
          <a:p>
            <a:fld id="{8BFCB35E-63F7-E145-BD63-6D70092FCA4F}" type="slidenum">
              <a:rPr lang="en-US" smtClean="0"/>
              <a:t>6</a:t>
            </a:fld>
            <a:endParaRPr lang="en-US"/>
          </a:p>
        </p:txBody>
      </p:sp>
    </p:spTree>
    <p:extLst>
      <p:ext uri="{BB962C8B-B14F-4D97-AF65-F5344CB8AC3E}">
        <p14:creationId xmlns:p14="http://schemas.microsoft.com/office/powerpoint/2010/main" val="3064705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learning goals</a:t>
            </a:r>
            <a:r>
              <a:rPr lang="en-US" baseline="0" dirty="0"/>
              <a:t> that we described in the first deliverable. </a:t>
            </a:r>
            <a:r>
              <a:rPr lang="en-US" dirty="0"/>
              <a:t>In the beginning we thought It would be cool for everyone</a:t>
            </a:r>
            <a:r>
              <a:rPr lang="en-US" baseline="0" dirty="0"/>
              <a:t> to have their own individualized learning goals. But we realized very quickly that it was difficult to coordinate between so many people learning different new things. We eventually boiled our goals down to just React, </a:t>
            </a:r>
            <a:r>
              <a:rPr lang="en-US" baseline="0" dirty="0" err="1"/>
              <a:t>Docker</a:t>
            </a:r>
            <a:r>
              <a:rPr lang="en-US" baseline="0" dirty="0"/>
              <a:t> and ORM.</a:t>
            </a:r>
            <a:endParaRPr lang="en-US" dirty="0"/>
          </a:p>
        </p:txBody>
      </p:sp>
      <p:sp>
        <p:nvSpPr>
          <p:cNvPr id="4" name="Slide Number Placeholder 3"/>
          <p:cNvSpPr>
            <a:spLocks noGrp="1"/>
          </p:cNvSpPr>
          <p:nvPr>
            <p:ph type="sldNum" sz="quarter" idx="10"/>
          </p:nvPr>
        </p:nvSpPr>
        <p:spPr/>
        <p:txBody>
          <a:bodyPr/>
          <a:lstStyle/>
          <a:p>
            <a:fld id="{8BFCB35E-63F7-E145-BD63-6D70092FCA4F}" type="slidenum">
              <a:rPr lang="en-US" smtClean="0"/>
              <a:t>7</a:t>
            </a:fld>
            <a:endParaRPr lang="en-US"/>
          </a:p>
        </p:txBody>
      </p:sp>
    </p:spTree>
    <p:extLst>
      <p:ext uri="{BB962C8B-B14F-4D97-AF65-F5344CB8AC3E}">
        <p14:creationId xmlns:p14="http://schemas.microsoft.com/office/powerpoint/2010/main" val="1366421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a:t>
            </a:r>
            <a:r>
              <a:rPr lang="en-US" baseline="0" dirty="0"/>
              <a:t> to focus mainly on </a:t>
            </a:r>
            <a:r>
              <a:rPr lang="en-US" baseline="0" dirty="0" err="1"/>
              <a:t>Docker</a:t>
            </a:r>
            <a:r>
              <a:rPr lang="en-US" baseline="0" dirty="0"/>
              <a:t> and ORM.</a:t>
            </a:r>
            <a:endParaRPr lang="en-US" dirty="0"/>
          </a:p>
        </p:txBody>
      </p:sp>
      <p:sp>
        <p:nvSpPr>
          <p:cNvPr id="4" name="Slide Number Placeholder 3"/>
          <p:cNvSpPr>
            <a:spLocks noGrp="1"/>
          </p:cNvSpPr>
          <p:nvPr>
            <p:ph type="sldNum" sz="quarter" idx="10"/>
          </p:nvPr>
        </p:nvSpPr>
        <p:spPr/>
        <p:txBody>
          <a:bodyPr/>
          <a:lstStyle/>
          <a:p>
            <a:fld id="{8BFCB35E-63F7-E145-BD63-6D70092FCA4F}" type="slidenum">
              <a:rPr lang="en-US" smtClean="0"/>
              <a:t>8</a:t>
            </a:fld>
            <a:endParaRPr lang="en-US"/>
          </a:p>
        </p:txBody>
      </p:sp>
    </p:spTree>
    <p:extLst>
      <p:ext uri="{BB962C8B-B14F-4D97-AF65-F5344CB8AC3E}">
        <p14:creationId xmlns:p14="http://schemas.microsoft.com/office/powerpoint/2010/main" val="240370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CB35E-63F7-E145-BD63-6D70092FCA4F}" type="slidenum">
              <a:rPr lang="en-US" smtClean="0"/>
              <a:t>10</a:t>
            </a:fld>
            <a:endParaRPr lang="en-US"/>
          </a:p>
        </p:txBody>
      </p:sp>
    </p:spTree>
    <p:extLst>
      <p:ext uri="{BB962C8B-B14F-4D97-AF65-F5344CB8AC3E}">
        <p14:creationId xmlns:p14="http://schemas.microsoft.com/office/powerpoint/2010/main" val="292637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CB35E-63F7-E145-BD63-6D70092FCA4F}" type="slidenum">
              <a:rPr lang="en-US" smtClean="0"/>
              <a:t>44</a:t>
            </a:fld>
            <a:endParaRPr lang="en-US"/>
          </a:p>
        </p:txBody>
      </p:sp>
    </p:spTree>
    <p:extLst>
      <p:ext uri="{BB962C8B-B14F-4D97-AF65-F5344CB8AC3E}">
        <p14:creationId xmlns:p14="http://schemas.microsoft.com/office/powerpoint/2010/main" val="223731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19CBD9-86CA-D445-8276-0982EB73AB0E}" type="datetimeFigureOut">
              <a:rPr lang="en-US" smtClean="0"/>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565878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19CBD9-86CA-D445-8276-0982EB73AB0E}" type="datetimeFigureOut">
              <a:rPr lang="en-US" smtClean="0"/>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3653474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19CBD9-86CA-D445-8276-0982EB73AB0E}" type="datetimeFigureOut">
              <a:rPr lang="en-US" smtClean="0"/>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3591991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19CBD9-86CA-D445-8276-0982EB73AB0E}" type="datetimeFigureOut">
              <a:rPr lang="en-US" smtClean="0"/>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1241701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19CBD9-86CA-D445-8276-0982EB73AB0E}" type="datetimeFigureOut">
              <a:rPr lang="en-US" smtClean="0"/>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931719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19CBD9-86CA-D445-8276-0982EB73AB0E}" type="datetimeFigureOut">
              <a:rPr lang="en-US" smtClean="0"/>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2575676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19CBD9-86CA-D445-8276-0982EB73AB0E}" type="datetimeFigureOut">
              <a:rPr lang="en-US" smtClean="0"/>
              <a:t>4/6/18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133830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19CBD9-86CA-D445-8276-0982EB73AB0E}" type="datetimeFigureOut">
              <a:rPr lang="en-US" smtClean="0"/>
              <a:t>4/6/18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1121694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19CBD9-86CA-D445-8276-0982EB73AB0E}" type="datetimeFigureOut">
              <a:rPr lang="en-US" smtClean="0"/>
              <a:t>4/6/18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159423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19CBD9-86CA-D445-8276-0982EB73AB0E}" type="datetimeFigureOut">
              <a:rPr lang="en-US" smtClean="0"/>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1304378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19CBD9-86CA-D445-8276-0982EB73AB0E}" type="datetimeFigureOut">
              <a:rPr lang="en-US" smtClean="0"/>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86CD02-5223-A448-93D1-7056E52291EB}" type="slidenum">
              <a:rPr lang="en-US" smtClean="0"/>
              <a:t>‹#›</a:t>
            </a:fld>
            <a:endParaRPr lang="en-US"/>
          </a:p>
        </p:txBody>
      </p:sp>
    </p:spTree>
    <p:extLst>
      <p:ext uri="{BB962C8B-B14F-4D97-AF65-F5344CB8AC3E}">
        <p14:creationId xmlns:p14="http://schemas.microsoft.com/office/powerpoint/2010/main" val="42677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19CBD9-86CA-D445-8276-0982EB73AB0E}" type="datetimeFigureOut">
              <a:rPr lang="en-US" smtClean="0"/>
              <a:t>4/6/18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6CD02-5223-A448-93D1-7056E52291EB}" type="slidenum">
              <a:rPr lang="en-US" smtClean="0"/>
              <a:t>‹#›</a:t>
            </a:fld>
            <a:endParaRPr lang="en-US"/>
          </a:p>
        </p:txBody>
      </p:sp>
    </p:spTree>
    <p:extLst>
      <p:ext uri="{BB962C8B-B14F-4D97-AF65-F5344CB8AC3E}">
        <p14:creationId xmlns:p14="http://schemas.microsoft.com/office/powerpoint/2010/main" val="154934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CSC302 Product Demo</a:t>
            </a:r>
          </a:p>
        </p:txBody>
      </p:sp>
      <p:sp>
        <p:nvSpPr>
          <p:cNvPr id="3" name="Subtitle 2"/>
          <p:cNvSpPr>
            <a:spLocks noGrp="1"/>
          </p:cNvSpPr>
          <p:nvPr>
            <p:ph type="subTitle" idx="1"/>
          </p:nvPr>
        </p:nvSpPr>
        <p:spPr/>
        <p:txBody>
          <a:bodyPr/>
          <a:lstStyle/>
          <a:p>
            <a:r>
              <a:rPr lang="en-US" dirty="0" err="1"/>
              <a:t>Xreamier</a:t>
            </a:r>
            <a:endParaRPr lang="en-US" dirty="0"/>
          </a:p>
        </p:txBody>
      </p:sp>
      <p:sp>
        <p:nvSpPr>
          <p:cNvPr id="4" name="TextBox 3">
            <a:extLst>
              <a:ext uri="{FF2B5EF4-FFF2-40B4-BE49-F238E27FC236}">
                <a16:creationId xmlns:a16="http://schemas.microsoft.com/office/drawing/2014/main" id="{45270229-6075-E04E-89D0-A8F331E9D5DC}"/>
              </a:ext>
            </a:extLst>
          </p:cNvPr>
          <p:cNvSpPr txBox="1"/>
          <p:nvPr/>
        </p:nvSpPr>
        <p:spPr>
          <a:xfrm>
            <a:off x="6688476" y="4762500"/>
            <a:ext cx="1931541" cy="1384995"/>
          </a:xfrm>
          <a:prstGeom prst="rect">
            <a:avLst/>
          </a:prstGeom>
          <a:noFill/>
        </p:spPr>
        <p:txBody>
          <a:bodyPr wrap="square" rtlCol="0">
            <a:spAutoFit/>
          </a:bodyPr>
          <a:lstStyle/>
          <a:p>
            <a:pPr algn="r"/>
            <a:r>
              <a:rPr lang="en-US" sz="1400" i="1" dirty="0">
                <a:latin typeface="Nobile" panose="02000503050000020004" pitchFamily="2" charset="0"/>
              </a:rPr>
              <a:t>Daniel Chan</a:t>
            </a:r>
          </a:p>
          <a:p>
            <a:pPr algn="r"/>
            <a:r>
              <a:rPr lang="en-US" sz="1400" i="1" dirty="0" err="1">
                <a:latin typeface="Comic Sans MS" panose="030F0902030302020204" pitchFamily="66" charset="0"/>
              </a:rPr>
              <a:t>raymondGao</a:t>
            </a:r>
            <a:endParaRPr lang="en-US" sz="1400" i="1" dirty="0">
              <a:latin typeface="Comic Sans MS" panose="030F0902030302020204" pitchFamily="66" charset="0"/>
            </a:endParaRPr>
          </a:p>
          <a:p>
            <a:pPr algn="r"/>
            <a:r>
              <a:rPr lang="en-US" sz="1400" i="1" dirty="0" err="1">
                <a:latin typeface="Courier" pitchFamily="2" charset="0"/>
              </a:rPr>
              <a:t>patrick_gronowsk</a:t>
            </a:r>
            <a:r>
              <a:rPr lang="en-US" sz="1400" i="1" dirty="0" err="1"/>
              <a:t>i</a:t>
            </a:r>
            <a:endParaRPr lang="en-US" sz="1400" i="1" dirty="0"/>
          </a:p>
          <a:p>
            <a:pPr algn="r"/>
            <a:r>
              <a:rPr lang="en-US" sz="1400" i="1" dirty="0">
                <a:latin typeface="Papyrus" panose="020B0602040200020303" pitchFamily="34" charset="77"/>
              </a:rPr>
              <a:t>Nick Nadeau</a:t>
            </a:r>
          </a:p>
          <a:p>
            <a:pPr algn="r"/>
            <a:r>
              <a:rPr lang="en-US" sz="1400" i="1" dirty="0">
                <a:latin typeface="Acme" panose="02000706050000020004" pitchFamily="2" charset="0"/>
              </a:rPr>
              <a:t>Jonathan </a:t>
            </a:r>
            <a:r>
              <a:rPr lang="en-US" sz="1400" i="1" dirty="0" err="1">
                <a:latin typeface="Acme" panose="02000706050000020004" pitchFamily="2" charset="0"/>
              </a:rPr>
              <a:t>Pelastine</a:t>
            </a:r>
            <a:endParaRPr lang="en-US" sz="1400" i="1" dirty="0">
              <a:latin typeface="Acme" panose="02000706050000020004" pitchFamily="2" charset="0"/>
            </a:endParaRPr>
          </a:p>
          <a:p>
            <a:pPr algn="r"/>
            <a:r>
              <a:rPr lang="en-US" sz="1400" i="1" dirty="0">
                <a:latin typeface="Annie Use Your Telescope" panose="02000000000000000000" pitchFamily="2" charset="0"/>
              </a:rPr>
              <a:t>Matthew </a:t>
            </a:r>
            <a:r>
              <a:rPr lang="en-US" sz="1400" i="1" dirty="0" err="1">
                <a:latin typeface="Annie Use Your Telescope" panose="02000000000000000000" pitchFamily="2" charset="0"/>
              </a:rPr>
              <a:t>Veltri</a:t>
            </a:r>
            <a:endParaRPr lang="en-US" sz="1400" i="1" dirty="0">
              <a:latin typeface="Annie Use Your Telescope" panose="02000000000000000000" pitchFamily="2" charset="0"/>
            </a:endParaRPr>
          </a:p>
        </p:txBody>
      </p:sp>
    </p:spTree>
    <p:extLst>
      <p:ext uri="{BB962C8B-B14F-4D97-AF65-F5344CB8AC3E}">
        <p14:creationId xmlns:p14="http://schemas.microsoft.com/office/powerpoint/2010/main" val="3110533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05 at 1.5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314" y="30236"/>
            <a:ext cx="5465500" cy="6831876"/>
          </a:xfrm>
          <a:prstGeom prst="rect">
            <a:avLst/>
          </a:prstGeom>
        </p:spPr>
      </p:pic>
    </p:spTree>
    <p:extLst>
      <p:ext uri="{BB962C8B-B14F-4D97-AF65-F5344CB8AC3E}">
        <p14:creationId xmlns:p14="http://schemas.microsoft.com/office/powerpoint/2010/main" val="270375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4-05 at 2.09.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157331"/>
            <a:ext cx="5519854" cy="6543336"/>
          </a:xfrm>
          <a:prstGeom prst="rect">
            <a:avLst/>
          </a:prstGeom>
        </p:spPr>
      </p:pic>
    </p:spTree>
    <p:extLst>
      <p:ext uri="{BB962C8B-B14F-4D97-AF65-F5344CB8AC3E}">
        <p14:creationId xmlns:p14="http://schemas.microsoft.com/office/powerpoint/2010/main" val="3819091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its Made (Architecture)</a:t>
            </a:r>
          </a:p>
        </p:txBody>
      </p:sp>
      <p:sp>
        <p:nvSpPr>
          <p:cNvPr id="3" name="Content Placeholder 2"/>
          <p:cNvSpPr>
            <a:spLocks noGrp="1"/>
          </p:cNvSpPr>
          <p:nvPr>
            <p:ph idx="1"/>
          </p:nvPr>
        </p:nvSpPr>
        <p:spPr>
          <a:xfrm>
            <a:off x="457200" y="1600201"/>
            <a:ext cx="8229600" cy="1175590"/>
          </a:xfrm>
        </p:spPr>
        <p:txBody>
          <a:bodyPr/>
          <a:lstStyle/>
          <a:p>
            <a:r>
              <a:rPr lang="en-US" dirty="0"/>
              <a:t>After doing our analysis of the problem, we split our problem up into </a:t>
            </a:r>
            <a:r>
              <a:rPr lang="en-US" dirty="0" err="1"/>
              <a:t>microservices</a:t>
            </a:r>
            <a:r>
              <a:rPr lang="en-US" dirty="0"/>
              <a:t>.</a:t>
            </a:r>
          </a:p>
        </p:txBody>
      </p:sp>
      <p:pic>
        <p:nvPicPr>
          <p:cNvPr id="4" name="Picture 3" descr="Screen Shot 2018-04-05 at 2.06.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287" y="2882215"/>
            <a:ext cx="4068255" cy="3786008"/>
          </a:xfrm>
          <a:prstGeom prst="rect">
            <a:avLst/>
          </a:prstGeom>
        </p:spPr>
      </p:pic>
    </p:spTree>
    <p:extLst>
      <p:ext uri="{BB962C8B-B14F-4D97-AF65-F5344CB8AC3E}">
        <p14:creationId xmlns:p14="http://schemas.microsoft.com/office/powerpoint/2010/main" val="1402686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6" name="Picture 5" descr="Screen Shot 2018-04-05 at 2.06.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1417638"/>
            <a:ext cx="5308600" cy="4940300"/>
          </a:xfrm>
          <a:prstGeom prst="rect">
            <a:avLst/>
          </a:prstGeom>
        </p:spPr>
      </p:pic>
    </p:spTree>
    <p:extLst>
      <p:ext uri="{BB962C8B-B14F-4D97-AF65-F5344CB8AC3E}">
        <p14:creationId xmlns:p14="http://schemas.microsoft.com/office/powerpoint/2010/main" val="3845086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Strategy &amp; Collaboration</a:t>
            </a:r>
          </a:p>
        </p:txBody>
      </p:sp>
      <p:sp>
        <p:nvSpPr>
          <p:cNvPr id="3" name="Content Placeholder 2"/>
          <p:cNvSpPr>
            <a:spLocks noGrp="1"/>
          </p:cNvSpPr>
          <p:nvPr>
            <p:ph idx="1"/>
          </p:nvPr>
        </p:nvSpPr>
        <p:spPr/>
        <p:txBody>
          <a:bodyPr/>
          <a:lstStyle/>
          <a:p>
            <a:r>
              <a:rPr lang="en-US" dirty="0"/>
              <a:t>Split into sub-teams, a buddy system</a:t>
            </a:r>
          </a:p>
        </p:txBody>
      </p:sp>
    </p:spTree>
    <p:extLst>
      <p:ext uri="{BB962C8B-B14F-4D97-AF65-F5344CB8AC3E}">
        <p14:creationId xmlns:p14="http://schemas.microsoft.com/office/powerpoint/2010/main" val="29509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Strategy &amp; Collaboration</a:t>
            </a:r>
          </a:p>
        </p:txBody>
      </p:sp>
      <p:sp>
        <p:nvSpPr>
          <p:cNvPr id="3" name="Content Placeholder 2"/>
          <p:cNvSpPr>
            <a:spLocks noGrp="1"/>
          </p:cNvSpPr>
          <p:nvPr>
            <p:ph idx="1"/>
          </p:nvPr>
        </p:nvSpPr>
        <p:spPr/>
        <p:txBody>
          <a:bodyPr/>
          <a:lstStyle/>
          <a:p>
            <a:r>
              <a:rPr lang="en-US" dirty="0"/>
              <a:t>Split into sub-teams, a buddy system</a:t>
            </a:r>
          </a:p>
          <a:p>
            <a:r>
              <a:rPr lang="en-US" dirty="0"/>
              <a:t>Code reviews &amp; pull requests.</a:t>
            </a:r>
          </a:p>
        </p:txBody>
      </p:sp>
    </p:spTree>
    <p:extLst>
      <p:ext uri="{BB962C8B-B14F-4D97-AF65-F5344CB8AC3E}">
        <p14:creationId xmlns:p14="http://schemas.microsoft.com/office/powerpoint/2010/main" val="4220730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Strategy &amp; Collaboration</a:t>
            </a:r>
          </a:p>
        </p:txBody>
      </p:sp>
      <p:sp>
        <p:nvSpPr>
          <p:cNvPr id="3" name="Content Placeholder 2"/>
          <p:cNvSpPr>
            <a:spLocks noGrp="1"/>
          </p:cNvSpPr>
          <p:nvPr>
            <p:ph idx="1"/>
          </p:nvPr>
        </p:nvSpPr>
        <p:spPr/>
        <p:txBody>
          <a:bodyPr/>
          <a:lstStyle/>
          <a:p>
            <a:r>
              <a:rPr lang="en-US" dirty="0"/>
              <a:t>Split into sub-teams, a buddy system</a:t>
            </a:r>
          </a:p>
          <a:p>
            <a:r>
              <a:rPr lang="en-US" dirty="0"/>
              <a:t>Code reviews &amp; pull requests.</a:t>
            </a:r>
          </a:p>
          <a:p>
            <a:r>
              <a:rPr lang="en-US" dirty="0"/>
              <a:t>Milestones</a:t>
            </a:r>
          </a:p>
        </p:txBody>
      </p:sp>
    </p:spTree>
    <p:extLst>
      <p:ext uri="{BB962C8B-B14F-4D97-AF65-F5344CB8AC3E}">
        <p14:creationId xmlns:p14="http://schemas.microsoft.com/office/powerpoint/2010/main" val="4220730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Strategy &amp; Collaboration</a:t>
            </a:r>
          </a:p>
        </p:txBody>
      </p:sp>
      <p:sp>
        <p:nvSpPr>
          <p:cNvPr id="3" name="Content Placeholder 2"/>
          <p:cNvSpPr>
            <a:spLocks noGrp="1"/>
          </p:cNvSpPr>
          <p:nvPr>
            <p:ph idx="1"/>
          </p:nvPr>
        </p:nvSpPr>
        <p:spPr/>
        <p:txBody>
          <a:bodyPr/>
          <a:lstStyle/>
          <a:p>
            <a:r>
              <a:rPr lang="en-US" dirty="0"/>
              <a:t>Split into sub-teams, a buddy system</a:t>
            </a:r>
          </a:p>
          <a:p>
            <a:r>
              <a:rPr lang="en-US" dirty="0"/>
              <a:t>Code reviews &amp; pull requests.</a:t>
            </a:r>
          </a:p>
          <a:p>
            <a:r>
              <a:rPr lang="en-US" dirty="0"/>
              <a:t>Milestones</a:t>
            </a:r>
          </a:p>
          <a:p>
            <a:r>
              <a:rPr lang="en-US" dirty="0"/>
              <a:t>Discord &amp; </a:t>
            </a:r>
            <a:r>
              <a:rPr lang="en-US" dirty="0" err="1"/>
              <a:t>Github</a:t>
            </a:r>
            <a:r>
              <a:rPr lang="en-US" dirty="0"/>
              <a:t> Integration</a:t>
            </a:r>
          </a:p>
        </p:txBody>
      </p:sp>
    </p:spTree>
    <p:extLst>
      <p:ext uri="{BB962C8B-B14F-4D97-AF65-F5344CB8AC3E}">
        <p14:creationId xmlns:p14="http://schemas.microsoft.com/office/powerpoint/2010/main" val="180714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Buddy System</a:t>
            </a:r>
          </a:p>
        </p:txBody>
      </p:sp>
      <p:sp>
        <p:nvSpPr>
          <p:cNvPr id="3" name="Content Placeholder 2"/>
          <p:cNvSpPr>
            <a:spLocks noGrp="1"/>
          </p:cNvSpPr>
          <p:nvPr>
            <p:ph idx="1"/>
          </p:nvPr>
        </p:nvSpPr>
        <p:spPr/>
        <p:txBody>
          <a:bodyPr/>
          <a:lstStyle/>
          <a:p>
            <a:r>
              <a:rPr lang="en-US" dirty="0"/>
              <a:t>Split our resources among the 6 </a:t>
            </a:r>
            <a:r>
              <a:rPr lang="en-US" dirty="0" err="1"/>
              <a:t>microservices</a:t>
            </a:r>
            <a:endParaRPr lang="en-US" dirty="0"/>
          </a:p>
        </p:txBody>
      </p:sp>
      <p:pic>
        <p:nvPicPr>
          <p:cNvPr id="4" name="Picture 3" descr="Screen Shot 2018-04-05 at 2.16.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2585675"/>
            <a:ext cx="5295900" cy="3314700"/>
          </a:xfrm>
          <a:prstGeom prst="rect">
            <a:avLst/>
          </a:prstGeom>
        </p:spPr>
      </p:pic>
    </p:spTree>
    <p:extLst>
      <p:ext uri="{BB962C8B-B14F-4D97-AF65-F5344CB8AC3E}">
        <p14:creationId xmlns:p14="http://schemas.microsoft.com/office/powerpoint/2010/main" val="2755820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Buddy System</a:t>
            </a:r>
          </a:p>
        </p:txBody>
      </p:sp>
      <p:sp>
        <p:nvSpPr>
          <p:cNvPr id="3" name="Content Placeholder 2"/>
          <p:cNvSpPr>
            <a:spLocks noGrp="1"/>
          </p:cNvSpPr>
          <p:nvPr>
            <p:ph idx="1"/>
          </p:nvPr>
        </p:nvSpPr>
        <p:spPr/>
        <p:txBody>
          <a:bodyPr/>
          <a:lstStyle/>
          <a:p>
            <a:r>
              <a:rPr lang="en-US" dirty="0"/>
              <a:t>Broke down very quickly</a:t>
            </a:r>
          </a:p>
        </p:txBody>
      </p:sp>
    </p:spTree>
    <p:extLst>
      <p:ext uri="{BB962C8B-B14F-4D97-AF65-F5344CB8AC3E}">
        <p14:creationId xmlns:p14="http://schemas.microsoft.com/office/powerpoint/2010/main" val="115730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p>
        </p:txBody>
      </p:sp>
    </p:spTree>
    <p:extLst>
      <p:ext uri="{BB962C8B-B14F-4D97-AF65-F5344CB8AC3E}">
        <p14:creationId xmlns:p14="http://schemas.microsoft.com/office/powerpoint/2010/main" val="420594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Buddy System</a:t>
            </a:r>
          </a:p>
        </p:txBody>
      </p:sp>
      <p:sp>
        <p:nvSpPr>
          <p:cNvPr id="3" name="Content Placeholder 2"/>
          <p:cNvSpPr>
            <a:spLocks noGrp="1"/>
          </p:cNvSpPr>
          <p:nvPr>
            <p:ph idx="1"/>
          </p:nvPr>
        </p:nvSpPr>
        <p:spPr/>
        <p:txBody>
          <a:bodyPr/>
          <a:lstStyle/>
          <a:p>
            <a:r>
              <a:rPr lang="en-US" dirty="0"/>
              <a:t>Broke down very quickly</a:t>
            </a:r>
          </a:p>
          <a:p>
            <a:r>
              <a:rPr lang="en-US" dirty="0"/>
              <a:t>Our initial assumptions were wrong</a:t>
            </a:r>
          </a:p>
          <a:p>
            <a:endParaRPr lang="en-US" dirty="0"/>
          </a:p>
        </p:txBody>
      </p:sp>
    </p:spTree>
    <p:extLst>
      <p:ext uri="{BB962C8B-B14F-4D97-AF65-F5344CB8AC3E}">
        <p14:creationId xmlns:p14="http://schemas.microsoft.com/office/powerpoint/2010/main" val="2205973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Buddy System Epilogue</a:t>
            </a:r>
          </a:p>
        </p:txBody>
      </p:sp>
      <p:sp>
        <p:nvSpPr>
          <p:cNvPr id="3" name="Content Placeholder 2"/>
          <p:cNvSpPr>
            <a:spLocks noGrp="1"/>
          </p:cNvSpPr>
          <p:nvPr>
            <p:ph idx="1"/>
          </p:nvPr>
        </p:nvSpPr>
        <p:spPr/>
        <p:txBody>
          <a:bodyPr/>
          <a:lstStyle/>
          <a:p>
            <a:r>
              <a:rPr lang="en-US" dirty="0" err="1"/>
              <a:t>Kanban</a:t>
            </a:r>
            <a:endParaRPr lang="en-US" dirty="0"/>
          </a:p>
          <a:p>
            <a:endParaRPr lang="en-US" dirty="0"/>
          </a:p>
        </p:txBody>
      </p:sp>
    </p:spTree>
    <p:extLst>
      <p:ext uri="{BB962C8B-B14F-4D97-AF65-F5344CB8AC3E}">
        <p14:creationId xmlns:p14="http://schemas.microsoft.com/office/powerpoint/2010/main" val="2836211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Buddy System Epilogue</a:t>
            </a:r>
          </a:p>
        </p:txBody>
      </p:sp>
      <p:sp>
        <p:nvSpPr>
          <p:cNvPr id="3" name="Content Placeholder 2"/>
          <p:cNvSpPr>
            <a:spLocks noGrp="1"/>
          </p:cNvSpPr>
          <p:nvPr>
            <p:ph idx="1"/>
          </p:nvPr>
        </p:nvSpPr>
        <p:spPr/>
        <p:txBody>
          <a:bodyPr/>
          <a:lstStyle/>
          <a:p>
            <a:r>
              <a:rPr lang="en-US" dirty="0" err="1"/>
              <a:t>Kanban</a:t>
            </a:r>
            <a:endParaRPr lang="en-US" dirty="0"/>
          </a:p>
          <a:p>
            <a:r>
              <a:rPr lang="en-US" dirty="0"/>
              <a:t>Load balancing</a:t>
            </a:r>
          </a:p>
          <a:p>
            <a:endParaRPr lang="en-US" dirty="0"/>
          </a:p>
        </p:txBody>
      </p:sp>
    </p:spTree>
    <p:extLst>
      <p:ext uri="{BB962C8B-B14F-4D97-AF65-F5344CB8AC3E}">
        <p14:creationId xmlns:p14="http://schemas.microsoft.com/office/powerpoint/2010/main" val="2196368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Buddy System Epilogue</a:t>
            </a:r>
          </a:p>
        </p:txBody>
      </p:sp>
      <p:sp>
        <p:nvSpPr>
          <p:cNvPr id="3" name="Content Placeholder 2"/>
          <p:cNvSpPr>
            <a:spLocks noGrp="1"/>
          </p:cNvSpPr>
          <p:nvPr>
            <p:ph idx="1"/>
          </p:nvPr>
        </p:nvSpPr>
        <p:spPr/>
        <p:txBody>
          <a:bodyPr/>
          <a:lstStyle/>
          <a:p>
            <a:r>
              <a:rPr lang="en-US" dirty="0" err="1"/>
              <a:t>Kanban</a:t>
            </a:r>
            <a:endParaRPr lang="en-US" dirty="0"/>
          </a:p>
          <a:p>
            <a:r>
              <a:rPr lang="en-US" dirty="0"/>
              <a:t>Load balancing</a:t>
            </a:r>
          </a:p>
          <a:p>
            <a:r>
              <a:rPr lang="en-US" dirty="0"/>
              <a:t>Better suited for Academics</a:t>
            </a:r>
          </a:p>
          <a:p>
            <a:endParaRPr lang="en-US" dirty="0"/>
          </a:p>
        </p:txBody>
      </p:sp>
    </p:spTree>
    <p:extLst>
      <p:ext uri="{BB962C8B-B14F-4D97-AF65-F5344CB8AC3E}">
        <p14:creationId xmlns:p14="http://schemas.microsoft.com/office/powerpoint/2010/main" val="405245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Buddy System Epilogue</a:t>
            </a:r>
          </a:p>
        </p:txBody>
      </p:sp>
      <p:pic>
        <p:nvPicPr>
          <p:cNvPr id="4" name="Picture 3" descr="Screen Shot 2018-04-05 at 2.31.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528" y="1552194"/>
            <a:ext cx="6210831" cy="4968665"/>
          </a:xfrm>
          <a:prstGeom prst="rect">
            <a:avLst/>
          </a:prstGeom>
        </p:spPr>
      </p:pic>
    </p:spTree>
    <p:extLst>
      <p:ext uri="{BB962C8B-B14F-4D97-AF65-F5344CB8AC3E}">
        <p14:creationId xmlns:p14="http://schemas.microsoft.com/office/powerpoint/2010/main" val="1156087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4-05 at 2.56.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2800"/>
            <a:ext cx="9144000" cy="5215529"/>
          </a:xfrm>
          <a:prstGeom prst="rect">
            <a:avLst/>
          </a:prstGeom>
        </p:spPr>
      </p:pic>
    </p:spTree>
    <p:extLst>
      <p:ext uri="{BB962C8B-B14F-4D97-AF65-F5344CB8AC3E}">
        <p14:creationId xmlns:p14="http://schemas.microsoft.com/office/powerpoint/2010/main" val="3629484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Reviews &amp; Pull Requests</a:t>
            </a:r>
          </a:p>
        </p:txBody>
      </p:sp>
      <p:sp>
        <p:nvSpPr>
          <p:cNvPr id="3" name="Content Placeholder 2"/>
          <p:cNvSpPr>
            <a:spLocks noGrp="1"/>
          </p:cNvSpPr>
          <p:nvPr>
            <p:ph idx="1"/>
          </p:nvPr>
        </p:nvSpPr>
        <p:spPr/>
        <p:txBody>
          <a:bodyPr/>
          <a:lstStyle/>
          <a:p>
            <a:r>
              <a:rPr lang="en-US" dirty="0"/>
              <a:t>Peer review</a:t>
            </a:r>
          </a:p>
        </p:txBody>
      </p:sp>
    </p:spTree>
    <p:extLst>
      <p:ext uri="{BB962C8B-B14F-4D97-AF65-F5344CB8AC3E}">
        <p14:creationId xmlns:p14="http://schemas.microsoft.com/office/powerpoint/2010/main" val="2009653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Reviews &amp; Pull Requests</a:t>
            </a:r>
          </a:p>
        </p:txBody>
      </p:sp>
      <p:sp>
        <p:nvSpPr>
          <p:cNvPr id="3" name="Content Placeholder 2"/>
          <p:cNvSpPr>
            <a:spLocks noGrp="1"/>
          </p:cNvSpPr>
          <p:nvPr>
            <p:ph idx="1"/>
          </p:nvPr>
        </p:nvSpPr>
        <p:spPr/>
        <p:txBody>
          <a:bodyPr/>
          <a:lstStyle/>
          <a:p>
            <a:r>
              <a:rPr lang="en-US" dirty="0"/>
              <a:t>Peer review</a:t>
            </a:r>
          </a:p>
          <a:p>
            <a:r>
              <a:rPr lang="en-US" dirty="0"/>
              <a:t>Ensure seamless integration</a:t>
            </a:r>
          </a:p>
        </p:txBody>
      </p:sp>
    </p:spTree>
    <p:extLst>
      <p:ext uri="{BB962C8B-B14F-4D97-AF65-F5344CB8AC3E}">
        <p14:creationId xmlns:p14="http://schemas.microsoft.com/office/powerpoint/2010/main" val="1015441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Reviews &amp; Pull Requests</a:t>
            </a:r>
          </a:p>
        </p:txBody>
      </p:sp>
      <p:sp>
        <p:nvSpPr>
          <p:cNvPr id="3" name="Content Placeholder 2"/>
          <p:cNvSpPr>
            <a:spLocks noGrp="1"/>
          </p:cNvSpPr>
          <p:nvPr>
            <p:ph idx="1"/>
          </p:nvPr>
        </p:nvSpPr>
        <p:spPr/>
        <p:txBody>
          <a:bodyPr/>
          <a:lstStyle/>
          <a:p>
            <a:r>
              <a:rPr lang="en-US" dirty="0"/>
              <a:t>Peer review</a:t>
            </a:r>
          </a:p>
          <a:p>
            <a:r>
              <a:rPr lang="en-US" dirty="0"/>
              <a:t>Ensure seamless integration</a:t>
            </a:r>
          </a:p>
        </p:txBody>
      </p:sp>
      <p:pic>
        <p:nvPicPr>
          <p:cNvPr id="4" name="Picture 3" descr="Screen Shot 2018-04-05 at 2.19.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2088"/>
            <a:ext cx="9144000" cy="2784764"/>
          </a:xfrm>
          <a:prstGeom prst="rect">
            <a:avLst/>
          </a:prstGeom>
        </p:spPr>
      </p:pic>
    </p:spTree>
    <p:extLst>
      <p:ext uri="{BB962C8B-B14F-4D97-AF65-F5344CB8AC3E}">
        <p14:creationId xmlns:p14="http://schemas.microsoft.com/office/powerpoint/2010/main" val="1015441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Reviews &amp; Pull Requests</a:t>
            </a:r>
          </a:p>
        </p:txBody>
      </p:sp>
      <p:sp>
        <p:nvSpPr>
          <p:cNvPr id="3" name="Content Placeholder 2"/>
          <p:cNvSpPr>
            <a:spLocks noGrp="1"/>
          </p:cNvSpPr>
          <p:nvPr>
            <p:ph idx="1"/>
          </p:nvPr>
        </p:nvSpPr>
        <p:spPr/>
        <p:txBody>
          <a:bodyPr/>
          <a:lstStyle/>
          <a:p>
            <a:pPr marL="0" indent="0">
              <a:buNone/>
            </a:pPr>
            <a:r>
              <a:rPr lang="en-US" dirty="0"/>
              <a:t>1:1 Ratio Pull Request and Issues</a:t>
            </a:r>
          </a:p>
          <a:p>
            <a:pPr marL="0" indent="0">
              <a:buNone/>
            </a:pPr>
            <a:endParaRPr lang="en-US" dirty="0"/>
          </a:p>
        </p:txBody>
      </p:sp>
    </p:spTree>
    <p:extLst>
      <p:ext uri="{BB962C8B-B14F-4D97-AF65-F5344CB8AC3E}">
        <p14:creationId xmlns:p14="http://schemas.microsoft.com/office/powerpoint/2010/main" val="2927443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idx="1"/>
          </p:nvPr>
        </p:nvSpPr>
        <p:spPr/>
        <p:txBody>
          <a:bodyPr/>
          <a:lstStyle/>
          <a:p>
            <a:r>
              <a:rPr lang="en-US" dirty="0"/>
              <a:t>Ticket management system</a:t>
            </a:r>
          </a:p>
        </p:txBody>
      </p:sp>
    </p:spTree>
    <p:extLst>
      <p:ext uri="{BB962C8B-B14F-4D97-AF65-F5344CB8AC3E}">
        <p14:creationId xmlns:p14="http://schemas.microsoft.com/office/powerpoint/2010/main" val="672898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Reviews &amp; Pull Requests</a:t>
            </a:r>
          </a:p>
        </p:txBody>
      </p:sp>
      <p:sp>
        <p:nvSpPr>
          <p:cNvPr id="3" name="Content Placeholder 2"/>
          <p:cNvSpPr>
            <a:spLocks noGrp="1"/>
          </p:cNvSpPr>
          <p:nvPr>
            <p:ph idx="1"/>
          </p:nvPr>
        </p:nvSpPr>
        <p:spPr/>
        <p:txBody>
          <a:bodyPr/>
          <a:lstStyle/>
          <a:p>
            <a:pPr marL="0" indent="0">
              <a:buNone/>
            </a:pPr>
            <a:r>
              <a:rPr lang="en-US" dirty="0"/>
              <a:t>1:1 Ratio Pull Request and Issues</a:t>
            </a:r>
          </a:p>
          <a:p>
            <a:pPr marL="0" indent="0">
              <a:buNone/>
            </a:pPr>
            <a:endParaRPr lang="en-US" dirty="0"/>
          </a:p>
        </p:txBody>
      </p:sp>
      <p:pic>
        <p:nvPicPr>
          <p:cNvPr id="5" name="Picture 4" descr="Screen Shot 2018-04-05 at 2.24.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10341"/>
            <a:ext cx="8383990" cy="3835232"/>
          </a:xfrm>
          <a:prstGeom prst="rect">
            <a:avLst/>
          </a:prstGeom>
        </p:spPr>
      </p:pic>
    </p:spTree>
    <p:extLst>
      <p:ext uri="{BB962C8B-B14F-4D97-AF65-F5344CB8AC3E}">
        <p14:creationId xmlns:p14="http://schemas.microsoft.com/office/powerpoint/2010/main" val="950692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a:t>
            </a:r>
          </a:p>
        </p:txBody>
      </p:sp>
      <p:sp>
        <p:nvSpPr>
          <p:cNvPr id="3" name="Content Placeholder 2"/>
          <p:cNvSpPr>
            <a:spLocks noGrp="1"/>
          </p:cNvSpPr>
          <p:nvPr>
            <p:ph idx="1"/>
          </p:nvPr>
        </p:nvSpPr>
        <p:spPr/>
        <p:txBody>
          <a:bodyPr/>
          <a:lstStyle/>
          <a:p>
            <a:r>
              <a:rPr lang="en-US" dirty="0"/>
              <a:t>Create a set of well defined goals</a:t>
            </a:r>
          </a:p>
        </p:txBody>
      </p:sp>
    </p:spTree>
    <p:extLst>
      <p:ext uri="{BB962C8B-B14F-4D97-AF65-F5344CB8AC3E}">
        <p14:creationId xmlns:p14="http://schemas.microsoft.com/office/powerpoint/2010/main" val="932771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a:t>
            </a:r>
          </a:p>
        </p:txBody>
      </p:sp>
      <p:sp>
        <p:nvSpPr>
          <p:cNvPr id="3" name="Content Placeholder 2"/>
          <p:cNvSpPr>
            <a:spLocks noGrp="1"/>
          </p:cNvSpPr>
          <p:nvPr>
            <p:ph idx="1"/>
          </p:nvPr>
        </p:nvSpPr>
        <p:spPr/>
        <p:txBody>
          <a:bodyPr/>
          <a:lstStyle/>
          <a:p>
            <a:r>
              <a:rPr lang="en-US" dirty="0"/>
              <a:t>Create a set of well defined goals</a:t>
            </a:r>
          </a:p>
          <a:p>
            <a:r>
              <a:rPr lang="en-US" dirty="0"/>
              <a:t>A measure of our progress</a:t>
            </a:r>
          </a:p>
          <a:p>
            <a:pPr marL="0" indent="0">
              <a:buNone/>
            </a:pPr>
            <a:endParaRPr lang="en-US" dirty="0"/>
          </a:p>
        </p:txBody>
      </p:sp>
    </p:spTree>
    <p:extLst>
      <p:ext uri="{BB962C8B-B14F-4D97-AF65-F5344CB8AC3E}">
        <p14:creationId xmlns:p14="http://schemas.microsoft.com/office/powerpoint/2010/main" val="367734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a:t>
            </a:r>
          </a:p>
        </p:txBody>
      </p:sp>
      <p:sp>
        <p:nvSpPr>
          <p:cNvPr id="3" name="Content Placeholder 2"/>
          <p:cNvSpPr>
            <a:spLocks noGrp="1"/>
          </p:cNvSpPr>
          <p:nvPr>
            <p:ph idx="1"/>
          </p:nvPr>
        </p:nvSpPr>
        <p:spPr/>
        <p:txBody>
          <a:bodyPr/>
          <a:lstStyle/>
          <a:p>
            <a:r>
              <a:rPr lang="en-US" dirty="0"/>
              <a:t>Create a set of well defined goals</a:t>
            </a:r>
          </a:p>
          <a:p>
            <a:r>
              <a:rPr lang="en-US" dirty="0"/>
              <a:t>A measure of our progress</a:t>
            </a:r>
          </a:p>
          <a:p>
            <a:pPr marL="0" indent="0">
              <a:buNone/>
            </a:pPr>
            <a:endParaRPr lang="en-US" dirty="0"/>
          </a:p>
        </p:txBody>
      </p:sp>
      <p:pic>
        <p:nvPicPr>
          <p:cNvPr id="4" name="Picture 3" descr="Screen Shot 2018-04-05 at 2.2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97446"/>
            <a:ext cx="9144000" cy="3457128"/>
          </a:xfrm>
          <a:prstGeom prst="rect">
            <a:avLst/>
          </a:prstGeom>
        </p:spPr>
      </p:pic>
    </p:spTree>
    <p:extLst>
      <p:ext uri="{BB962C8B-B14F-4D97-AF65-F5344CB8AC3E}">
        <p14:creationId xmlns:p14="http://schemas.microsoft.com/office/powerpoint/2010/main" val="3677349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&amp; Discord</a:t>
            </a:r>
          </a:p>
        </p:txBody>
      </p:sp>
      <p:sp>
        <p:nvSpPr>
          <p:cNvPr id="3" name="Content Placeholder 2"/>
          <p:cNvSpPr>
            <a:spLocks noGrp="1"/>
          </p:cNvSpPr>
          <p:nvPr>
            <p:ph idx="1"/>
          </p:nvPr>
        </p:nvSpPr>
        <p:spPr/>
        <p:txBody>
          <a:bodyPr/>
          <a:lstStyle/>
          <a:p>
            <a:r>
              <a:rPr lang="en-US" dirty="0"/>
              <a:t>Discord Like Slack But Better</a:t>
            </a:r>
          </a:p>
          <a:p>
            <a:pPr marL="0" indent="0">
              <a:buNone/>
            </a:pPr>
            <a:endParaRPr lang="en-US" dirty="0"/>
          </a:p>
        </p:txBody>
      </p:sp>
    </p:spTree>
    <p:extLst>
      <p:ext uri="{BB962C8B-B14F-4D97-AF65-F5344CB8AC3E}">
        <p14:creationId xmlns:p14="http://schemas.microsoft.com/office/powerpoint/2010/main" val="1230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&amp; Discord</a:t>
            </a:r>
          </a:p>
        </p:txBody>
      </p:sp>
      <p:sp>
        <p:nvSpPr>
          <p:cNvPr id="3" name="Content Placeholder 2"/>
          <p:cNvSpPr>
            <a:spLocks noGrp="1"/>
          </p:cNvSpPr>
          <p:nvPr>
            <p:ph idx="1"/>
          </p:nvPr>
        </p:nvSpPr>
        <p:spPr/>
        <p:txBody>
          <a:bodyPr/>
          <a:lstStyle/>
          <a:p>
            <a:r>
              <a:rPr lang="en-US" dirty="0"/>
              <a:t>Discord Like Slack But Better</a:t>
            </a:r>
          </a:p>
          <a:p>
            <a:r>
              <a:rPr lang="en-US" dirty="0"/>
              <a:t>Integrated with </a:t>
            </a:r>
            <a:r>
              <a:rPr lang="en-US" dirty="0" err="1"/>
              <a:t>Github</a:t>
            </a:r>
            <a:endParaRPr lang="en-US" dirty="0"/>
          </a:p>
        </p:txBody>
      </p:sp>
    </p:spTree>
    <p:extLst>
      <p:ext uri="{BB962C8B-B14F-4D97-AF65-F5344CB8AC3E}">
        <p14:creationId xmlns:p14="http://schemas.microsoft.com/office/powerpoint/2010/main" val="1082990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&amp; Discord</a:t>
            </a:r>
          </a:p>
        </p:txBody>
      </p:sp>
      <p:pic>
        <p:nvPicPr>
          <p:cNvPr id="6" name="Picture 5" descr="Screen Shot 2018-04-05 at 2.36.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2800"/>
            <a:ext cx="9144000" cy="2684009"/>
          </a:xfrm>
          <a:prstGeom prst="rect">
            <a:avLst/>
          </a:prstGeom>
        </p:spPr>
      </p:pic>
    </p:spTree>
    <p:extLst>
      <p:ext uri="{BB962C8B-B14F-4D97-AF65-F5344CB8AC3E}">
        <p14:creationId xmlns:p14="http://schemas.microsoft.com/office/powerpoint/2010/main" val="309890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r>
              <a:rPr lang="en-US" dirty="0"/>
              <a:t> &amp; Discord</a:t>
            </a:r>
          </a:p>
        </p:txBody>
      </p:sp>
      <p:pic>
        <p:nvPicPr>
          <p:cNvPr id="3" name="Picture 2" descr="Screen Shot 2018-04-05 at 2.36.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755" y="1417638"/>
            <a:ext cx="6767343" cy="5389561"/>
          </a:xfrm>
          <a:prstGeom prst="rect">
            <a:avLst/>
          </a:prstGeom>
        </p:spPr>
      </p:pic>
    </p:spTree>
    <p:extLst>
      <p:ext uri="{BB962C8B-B14F-4D97-AF65-F5344CB8AC3E}">
        <p14:creationId xmlns:p14="http://schemas.microsoft.com/office/powerpoint/2010/main" val="2215290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72250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r>
              <a:rPr lang="en-US" dirty="0"/>
              <a:t>Travis CI</a:t>
            </a:r>
          </a:p>
          <a:p>
            <a:r>
              <a:rPr lang="en-US" dirty="0" err="1"/>
              <a:t>Linting</a:t>
            </a:r>
            <a:endParaRPr lang="en-US" dirty="0"/>
          </a:p>
          <a:p>
            <a:r>
              <a:rPr lang="en-US" dirty="0"/>
              <a:t>Unit Tests (Regression Testing)</a:t>
            </a:r>
          </a:p>
          <a:p>
            <a:r>
              <a:rPr lang="en-US" dirty="0"/>
              <a:t>Mocha and Chai</a:t>
            </a:r>
          </a:p>
          <a:p>
            <a:r>
              <a:rPr lang="en-US" dirty="0"/>
              <a:t>Mocking API Calls</a:t>
            </a:r>
          </a:p>
        </p:txBody>
      </p:sp>
    </p:spTree>
    <p:extLst>
      <p:ext uri="{BB962C8B-B14F-4D97-AF65-F5344CB8AC3E}">
        <p14:creationId xmlns:p14="http://schemas.microsoft.com/office/powerpoint/2010/main" val="153732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idx="1"/>
          </p:nvPr>
        </p:nvSpPr>
        <p:spPr/>
        <p:txBody>
          <a:bodyPr/>
          <a:lstStyle/>
          <a:p>
            <a:r>
              <a:rPr lang="en-US" dirty="0"/>
              <a:t>Ticket management system</a:t>
            </a:r>
          </a:p>
          <a:p>
            <a:r>
              <a:rPr lang="en-US" dirty="0"/>
              <a:t>Focus on backend</a:t>
            </a:r>
          </a:p>
        </p:txBody>
      </p:sp>
    </p:spTree>
    <p:extLst>
      <p:ext uri="{BB962C8B-B14F-4D97-AF65-F5344CB8AC3E}">
        <p14:creationId xmlns:p14="http://schemas.microsoft.com/office/powerpoint/2010/main" val="298745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r>
              <a:rPr lang="en-US" dirty="0"/>
              <a:t>Travis CI</a:t>
            </a:r>
          </a:p>
          <a:p>
            <a:r>
              <a:rPr lang="en-US" dirty="0" err="1"/>
              <a:t>Linting</a:t>
            </a:r>
            <a:endParaRPr lang="en-US" dirty="0"/>
          </a:p>
          <a:p>
            <a:r>
              <a:rPr lang="en-US" dirty="0"/>
              <a:t>Unit Tests (Regression Testing)</a:t>
            </a:r>
          </a:p>
          <a:p>
            <a:r>
              <a:rPr lang="en-US" dirty="0"/>
              <a:t>Mocha and Chai</a:t>
            </a:r>
          </a:p>
          <a:p>
            <a:r>
              <a:rPr lang="en-US" dirty="0"/>
              <a:t>Mocking API Calls</a:t>
            </a:r>
          </a:p>
          <a:p>
            <a:r>
              <a:rPr lang="en-US" dirty="0"/>
              <a:t>All automated</a:t>
            </a:r>
          </a:p>
        </p:txBody>
      </p:sp>
    </p:spTree>
    <p:extLst>
      <p:ext uri="{BB962C8B-B14F-4D97-AF65-F5344CB8AC3E}">
        <p14:creationId xmlns:p14="http://schemas.microsoft.com/office/powerpoint/2010/main" val="3659992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sp>
        <p:nvSpPr>
          <p:cNvPr id="3" name="Content Placeholder 2"/>
          <p:cNvSpPr>
            <a:spLocks noGrp="1"/>
          </p:cNvSpPr>
          <p:nvPr>
            <p:ph idx="1"/>
          </p:nvPr>
        </p:nvSpPr>
        <p:spPr/>
        <p:txBody>
          <a:bodyPr/>
          <a:lstStyle/>
          <a:p>
            <a:r>
              <a:rPr lang="en-US" dirty="0"/>
              <a:t>Backend is done</a:t>
            </a:r>
          </a:p>
        </p:txBody>
      </p:sp>
    </p:spTree>
    <p:extLst>
      <p:ext uri="{BB962C8B-B14F-4D97-AF65-F5344CB8AC3E}">
        <p14:creationId xmlns:p14="http://schemas.microsoft.com/office/powerpoint/2010/main" val="650334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sp>
        <p:nvSpPr>
          <p:cNvPr id="3" name="Content Placeholder 2"/>
          <p:cNvSpPr>
            <a:spLocks noGrp="1"/>
          </p:cNvSpPr>
          <p:nvPr>
            <p:ph idx="1"/>
          </p:nvPr>
        </p:nvSpPr>
        <p:spPr/>
        <p:txBody>
          <a:bodyPr/>
          <a:lstStyle/>
          <a:p>
            <a:r>
              <a:rPr lang="en-US" dirty="0"/>
              <a:t>Backend is done</a:t>
            </a:r>
          </a:p>
          <a:p>
            <a:r>
              <a:rPr lang="en-US" dirty="0"/>
              <a:t>Frontend is done</a:t>
            </a:r>
          </a:p>
        </p:txBody>
      </p:sp>
    </p:spTree>
    <p:extLst>
      <p:ext uri="{BB962C8B-B14F-4D97-AF65-F5344CB8AC3E}">
        <p14:creationId xmlns:p14="http://schemas.microsoft.com/office/powerpoint/2010/main" val="1022850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sp>
        <p:nvSpPr>
          <p:cNvPr id="3" name="Content Placeholder 2"/>
          <p:cNvSpPr>
            <a:spLocks noGrp="1"/>
          </p:cNvSpPr>
          <p:nvPr>
            <p:ph idx="1"/>
          </p:nvPr>
        </p:nvSpPr>
        <p:spPr/>
        <p:txBody>
          <a:bodyPr/>
          <a:lstStyle/>
          <a:p>
            <a:r>
              <a:rPr lang="en-US" dirty="0"/>
              <a:t>Backend is done</a:t>
            </a:r>
          </a:p>
          <a:p>
            <a:r>
              <a:rPr lang="en-US" dirty="0"/>
              <a:t>Frontend is done</a:t>
            </a:r>
          </a:p>
          <a:p>
            <a:r>
              <a:rPr lang="en-US" dirty="0"/>
              <a:t>Unfortunately they aren’t linked</a:t>
            </a:r>
          </a:p>
        </p:txBody>
      </p:sp>
    </p:spTree>
    <p:extLst>
      <p:ext uri="{BB962C8B-B14F-4D97-AF65-F5344CB8AC3E}">
        <p14:creationId xmlns:p14="http://schemas.microsoft.com/office/powerpoint/2010/main" val="1022850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pic>
        <p:nvPicPr>
          <p:cNvPr id="4" name="Picture 3" descr="Screen Shot 2018-04-05 at 2.5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1800"/>
            <a:ext cx="9144000" cy="3453484"/>
          </a:xfrm>
          <a:prstGeom prst="rect">
            <a:avLst/>
          </a:prstGeom>
        </p:spPr>
      </p:pic>
    </p:spTree>
    <p:extLst>
      <p:ext uri="{BB962C8B-B14F-4D97-AF65-F5344CB8AC3E}">
        <p14:creationId xmlns:p14="http://schemas.microsoft.com/office/powerpoint/2010/main" val="948914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pic>
        <p:nvPicPr>
          <p:cNvPr id="4" name="Picture 3" descr="Screen Shot 2018-04-05 at 2.5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53484"/>
          </a:xfrm>
          <a:prstGeom prst="rect">
            <a:avLst/>
          </a:prstGeom>
        </p:spPr>
      </p:pic>
      <p:sp>
        <p:nvSpPr>
          <p:cNvPr id="5" name="Smiley Face 4"/>
          <p:cNvSpPr/>
          <p:nvPr/>
        </p:nvSpPr>
        <p:spPr>
          <a:xfrm>
            <a:off x="202295" y="3865878"/>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248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pic>
        <p:nvPicPr>
          <p:cNvPr id="4" name="Picture 3" descr="Screen Shot 2018-04-05 at 2.5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53484"/>
          </a:xfrm>
          <a:prstGeom prst="rect">
            <a:avLst/>
          </a:prstGeom>
        </p:spPr>
      </p:pic>
      <p:sp>
        <p:nvSpPr>
          <p:cNvPr id="5" name="Smiley Face 4"/>
          <p:cNvSpPr/>
          <p:nvPr/>
        </p:nvSpPr>
        <p:spPr>
          <a:xfrm>
            <a:off x="202295" y="3865878"/>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miley Face 5"/>
          <p:cNvSpPr/>
          <p:nvPr/>
        </p:nvSpPr>
        <p:spPr>
          <a:xfrm>
            <a:off x="1894382" y="4568941"/>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248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pic>
        <p:nvPicPr>
          <p:cNvPr id="4" name="Picture 3" descr="Screen Shot 2018-04-05 at 2.5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53484"/>
          </a:xfrm>
          <a:prstGeom prst="rect">
            <a:avLst/>
          </a:prstGeom>
        </p:spPr>
      </p:pic>
      <p:sp>
        <p:nvSpPr>
          <p:cNvPr id="5" name="Smiley Face 4"/>
          <p:cNvSpPr/>
          <p:nvPr/>
        </p:nvSpPr>
        <p:spPr>
          <a:xfrm>
            <a:off x="202295" y="3865878"/>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miley Face 5"/>
          <p:cNvSpPr/>
          <p:nvPr/>
        </p:nvSpPr>
        <p:spPr>
          <a:xfrm>
            <a:off x="1894382" y="4568941"/>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miley Face 6"/>
          <p:cNvSpPr/>
          <p:nvPr/>
        </p:nvSpPr>
        <p:spPr>
          <a:xfrm>
            <a:off x="3535217" y="4568941"/>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248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pic>
        <p:nvPicPr>
          <p:cNvPr id="4" name="Picture 3" descr="Screen Shot 2018-04-05 at 2.5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53484"/>
          </a:xfrm>
          <a:prstGeom prst="rect">
            <a:avLst/>
          </a:prstGeom>
        </p:spPr>
      </p:pic>
      <p:sp>
        <p:nvSpPr>
          <p:cNvPr id="5" name="Smiley Face 4"/>
          <p:cNvSpPr/>
          <p:nvPr/>
        </p:nvSpPr>
        <p:spPr>
          <a:xfrm>
            <a:off x="202295" y="3865878"/>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miley Face 5"/>
          <p:cNvSpPr/>
          <p:nvPr/>
        </p:nvSpPr>
        <p:spPr>
          <a:xfrm>
            <a:off x="1894382" y="4568941"/>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miley Face 6"/>
          <p:cNvSpPr/>
          <p:nvPr/>
        </p:nvSpPr>
        <p:spPr>
          <a:xfrm>
            <a:off x="3535217" y="4568941"/>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miley Face 7"/>
          <p:cNvSpPr/>
          <p:nvPr/>
        </p:nvSpPr>
        <p:spPr>
          <a:xfrm>
            <a:off x="4980055" y="3315215"/>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24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pic>
        <p:nvPicPr>
          <p:cNvPr id="4" name="Picture 3" descr="Screen Shot 2018-04-05 at 2.5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53484"/>
          </a:xfrm>
          <a:prstGeom prst="rect">
            <a:avLst/>
          </a:prstGeom>
        </p:spPr>
      </p:pic>
      <p:sp>
        <p:nvSpPr>
          <p:cNvPr id="5" name="Smiley Face 4"/>
          <p:cNvSpPr/>
          <p:nvPr/>
        </p:nvSpPr>
        <p:spPr>
          <a:xfrm>
            <a:off x="202295" y="3865878"/>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miley Face 5"/>
          <p:cNvSpPr/>
          <p:nvPr/>
        </p:nvSpPr>
        <p:spPr>
          <a:xfrm>
            <a:off x="1894382" y="4568941"/>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miley Face 6"/>
          <p:cNvSpPr/>
          <p:nvPr/>
        </p:nvSpPr>
        <p:spPr>
          <a:xfrm>
            <a:off x="3535217" y="4568941"/>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miley Face 7"/>
          <p:cNvSpPr/>
          <p:nvPr/>
        </p:nvSpPr>
        <p:spPr>
          <a:xfrm>
            <a:off x="4980055" y="3315215"/>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miley Face 8"/>
          <p:cNvSpPr/>
          <p:nvPr/>
        </p:nvSpPr>
        <p:spPr>
          <a:xfrm>
            <a:off x="6497265" y="3865878"/>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24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idx="1"/>
          </p:nvPr>
        </p:nvSpPr>
        <p:spPr/>
        <p:txBody>
          <a:bodyPr/>
          <a:lstStyle/>
          <a:p>
            <a:r>
              <a:rPr lang="en-US" dirty="0"/>
              <a:t>Ticket management system</a:t>
            </a:r>
          </a:p>
          <a:p>
            <a:r>
              <a:rPr lang="en-US" dirty="0"/>
              <a:t>Focus on backend</a:t>
            </a:r>
          </a:p>
          <a:p>
            <a:r>
              <a:rPr lang="en-US" dirty="0"/>
              <a:t>Easy to Use</a:t>
            </a:r>
          </a:p>
          <a:p>
            <a:endParaRPr lang="en-US" dirty="0"/>
          </a:p>
        </p:txBody>
      </p:sp>
    </p:spTree>
    <p:extLst>
      <p:ext uri="{BB962C8B-B14F-4D97-AF65-F5344CB8AC3E}">
        <p14:creationId xmlns:p14="http://schemas.microsoft.com/office/powerpoint/2010/main" val="1583866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pic>
        <p:nvPicPr>
          <p:cNvPr id="4" name="Picture 3" descr="Screen Shot 2018-04-05 at 2.5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53484"/>
          </a:xfrm>
          <a:prstGeom prst="rect">
            <a:avLst/>
          </a:prstGeom>
        </p:spPr>
      </p:pic>
      <p:sp>
        <p:nvSpPr>
          <p:cNvPr id="5" name="Smiley Face 4"/>
          <p:cNvSpPr/>
          <p:nvPr/>
        </p:nvSpPr>
        <p:spPr>
          <a:xfrm>
            <a:off x="202295" y="3865878"/>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miley Face 5"/>
          <p:cNvSpPr/>
          <p:nvPr/>
        </p:nvSpPr>
        <p:spPr>
          <a:xfrm>
            <a:off x="1894382" y="4568941"/>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miley Face 6"/>
          <p:cNvSpPr/>
          <p:nvPr/>
        </p:nvSpPr>
        <p:spPr>
          <a:xfrm>
            <a:off x="3535217" y="4568941"/>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miley Face 7"/>
          <p:cNvSpPr/>
          <p:nvPr/>
        </p:nvSpPr>
        <p:spPr>
          <a:xfrm>
            <a:off x="4980055" y="3315215"/>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miley Face 8"/>
          <p:cNvSpPr/>
          <p:nvPr/>
        </p:nvSpPr>
        <p:spPr>
          <a:xfrm>
            <a:off x="6497265" y="3865878"/>
            <a:ext cx="708031" cy="550663"/>
          </a:xfrm>
          <a:prstGeom prst="smileyFace">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quot;No&quot; Symbol 2">
            <a:extLst>
              <a:ext uri="{FF2B5EF4-FFF2-40B4-BE49-F238E27FC236}">
                <a16:creationId xmlns:a16="http://schemas.microsoft.com/office/drawing/2014/main" id="{FDD88319-613D-A240-AF38-F115DE7CE4E2}"/>
              </a:ext>
            </a:extLst>
          </p:cNvPr>
          <p:cNvSpPr/>
          <p:nvPr/>
        </p:nvSpPr>
        <p:spPr>
          <a:xfrm>
            <a:off x="7530957" y="2599362"/>
            <a:ext cx="1438382" cy="1171254"/>
          </a:xfrm>
          <a:prstGeom prst="noSmoking">
            <a:avLst/>
          </a:prstGeom>
          <a:gradFill flip="none" rotWithShape="1">
            <a:gsLst>
              <a:gs pos="0">
                <a:schemeClr val="accent1">
                  <a:tint val="100000"/>
                  <a:shade val="100000"/>
                  <a:satMod val="130000"/>
                  <a:alpha val="0"/>
                  <a:lumMod val="0"/>
                  <a:lumOff val="100000"/>
                </a:schemeClr>
              </a:gs>
              <a:gs pos="100000">
                <a:schemeClr val="accent1">
                  <a:tint val="50000"/>
                  <a:shade val="100000"/>
                  <a:satMod val="350000"/>
                </a:schemeClr>
              </a:gs>
            </a:gsLst>
            <a:lin ang="27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09207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lstStyle/>
          <a:p>
            <a:r>
              <a:rPr lang="en-US" dirty="0"/>
              <a:t>Connect front and back end</a:t>
            </a:r>
          </a:p>
          <a:p>
            <a:r>
              <a:rPr lang="en-US" dirty="0"/>
              <a:t>More testing (can never have enough!)</a:t>
            </a:r>
          </a:p>
          <a:p>
            <a:r>
              <a:rPr lang="en-US" dirty="0"/>
              <a:t>CSV exporter</a:t>
            </a:r>
          </a:p>
          <a:p>
            <a:r>
              <a:rPr lang="en-US" dirty="0"/>
              <a:t>Deployment</a:t>
            </a:r>
          </a:p>
        </p:txBody>
      </p:sp>
    </p:spTree>
    <p:extLst>
      <p:ext uri="{BB962C8B-B14F-4D97-AF65-F5344CB8AC3E}">
        <p14:creationId xmlns:p14="http://schemas.microsoft.com/office/powerpoint/2010/main" val="1845570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we would have done differently</a:t>
            </a:r>
          </a:p>
        </p:txBody>
      </p:sp>
      <p:sp>
        <p:nvSpPr>
          <p:cNvPr id="3" name="Content Placeholder 2"/>
          <p:cNvSpPr>
            <a:spLocks noGrp="1"/>
          </p:cNvSpPr>
          <p:nvPr>
            <p:ph idx="1"/>
          </p:nvPr>
        </p:nvSpPr>
        <p:spPr/>
        <p:txBody>
          <a:bodyPr/>
          <a:lstStyle/>
          <a:p>
            <a:r>
              <a:rPr lang="en-US" dirty="0"/>
              <a:t>Stricter sprints, with better enforced deadlines</a:t>
            </a:r>
          </a:p>
          <a:p>
            <a:r>
              <a:rPr lang="en-US" dirty="0"/>
              <a:t>Implement testing from the very beginning</a:t>
            </a:r>
          </a:p>
          <a:p>
            <a:r>
              <a:rPr lang="en-US" dirty="0"/>
              <a:t>More training sessions on how to use new technologies and </a:t>
            </a:r>
            <a:r>
              <a:rPr lang="en-US" dirty="0" err="1"/>
              <a:t>git</a:t>
            </a:r>
            <a:endParaRPr lang="en-US" dirty="0"/>
          </a:p>
        </p:txBody>
      </p:sp>
    </p:spTree>
    <p:extLst>
      <p:ext uri="{BB962C8B-B14F-4D97-AF65-F5344CB8AC3E}">
        <p14:creationId xmlns:p14="http://schemas.microsoft.com/office/powerpoint/2010/main" val="1082990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idx="1"/>
          </p:nvPr>
        </p:nvSpPr>
        <p:spPr/>
        <p:txBody>
          <a:bodyPr/>
          <a:lstStyle/>
          <a:p>
            <a:r>
              <a:rPr lang="en-US" dirty="0"/>
              <a:t>Ticket management system</a:t>
            </a:r>
          </a:p>
          <a:p>
            <a:r>
              <a:rPr lang="en-US" dirty="0"/>
              <a:t>Focus on backend</a:t>
            </a:r>
          </a:p>
          <a:p>
            <a:r>
              <a:rPr lang="en-US" dirty="0"/>
              <a:t>Easy to Use</a:t>
            </a:r>
          </a:p>
          <a:p>
            <a:r>
              <a:rPr lang="en-US" dirty="0"/>
              <a:t>Versatile</a:t>
            </a:r>
          </a:p>
          <a:p>
            <a:endParaRPr lang="en-US" dirty="0"/>
          </a:p>
        </p:txBody>
      </p:sp>
    </p:spTree>
    <p:extLst>
      <p:ext uri="{BB962C8B-B14F-4D97-AF65-F5344CB8AC3E}">
        <p14:creationId xmlns:p14="http://schemas.microsoft.com/office/powerpoint/2010/main" val="264589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Goals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73591949"/>
              </p:ext>
            </p:extLst>
          </p:nvPr>
        </p:nvGraphicFramePr>
        <p:xfrm>
          <a:off x="457200" y="1600200"/>
          <a:ext cx="8229600" cy="25958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dirty="0"/>
                        <a:t>Team Member</a:t>
                      </a:r>
                    </a:p>
                  </a:txBody>
                  <a:tcPr/>
                </a:tc>
                <a:tc>
                  <a:txBody>
                    <a:bodyPr/>
                    <a:lstStyle/>
                    <a:p>
                      <a:r>
                        <a:rPr lang="en-US" dirty="0"/>
                        <a:t>Desired Skill</a:t>
                      </a:r>
                    </a:p>
                  </a:txBody>
                  <a:tcPr/>
                </a:tc>
                <a:extLst>
                  <a:ext uri="{0D108BD9-81ED-4DB2-BD59-A6C34878D82A}">
                    <a16:rowId xmlns:a16="http://schemas.microsoft.com/office/drawing/2014/main" val="10000"/>
                  </a:ext>
                </a:extLst>
              </a:tr>
              <a:tr h="370840">
                <a:tc>
                  <a:txBody>
                    <a:bodyPr/>
                    <a:lstStyle/>
                    <a:p>
                      <a:r>
                        <a:rPr lang="en-US" dirty="0"/>
                        <a:t>Matthew</a:t>
                      </a:r>
                    </a:p>
                  </a:txBody>
                  <a:tcPr/>
                </a:tc>
                <a:tc>
                  <a:txBody>
                    <a:bodyPr/>
                    <a:lstStyle/>
                    <a:p>
                      <a:r>
                        <a:rPr lang="en-US" dirty="0" err="1"/>
                        <a:t>Django</a:t>
                      </a:r>
                      <a:r>
                        <a:rPr lang="en-US" dirty="0"/>
                        <a:t>/Flask</a:t>
                      </a:r>
                    </a:p>
                  </a:txBody>
                  <a:tcPr/>
                </a:tc>
                <a:extLst>
                  <a:ext uri="{0D108BD9-81ED-4DB2-BD59-A6C34878D82A}">
                    <a16:rowId xmlns:a16="http://schemas.microsoft.com/office/drawing/2014/main" val="10001"/>
                  </a:ext>
                </a:extLst>
              </a:tr>
              <a:tr h="370840">
                <a:tc>
                  <a:txBody>
                    <a:bodyPr/>
                    <a:lstStyle/>
                    <a:p>
                      <a:r>
                        <a:rPr lang="en-US" dirty="0"/>
                        <a:t>Patrick</a:t>
                      </a:r>
                    </a:p>
                  </a:txBody>
                  <a:tcPr/>
                </a:tc>
                <a:tc>
                  <a:txBody>
                    <a:bodyPr/>
                    <a:lstStyle/>
                    <a:p>
                      <a:r>
                        <a:rPr lang="en-US" dirty="0"/>
                        <a:t>React/Flask</a:t>
                      </a:r>
                    </a:p>
                  </a:txBody>
                  <a:tcPr/>
                </a:tc>
                <a:extLst>
                  <a:ext uri="{0D108BD9-81ED-4DB2-BD59-A6C34878D82A}">
                    <a16:rowId xmlns:a16="http://schemas.microsoft.com/office/drawing/2014/main" val="10002"/>
                  </a:ext>
                </a:extLst>
              </a:tr>
              <a:tr h="370840">
                <a:tc>
                  <a:txBody>
                    <a:bodyPr/>
                    <a:lstStyle/>
                    <a:p>
                      <a:r>
                        <a:rPr lang="en-US" dirty="0"/>
                        <a:t>Nick</a:t>
                      </a:r>
                    </a:p>
                  </a:txBody>
                  <a:tcPr/>
                </a:tc>
                <a:tc>
                  <a:txBody>
                    <a:bodyPr/>
                    <a:lstStyle/>
                    <a:p>
                      <a:r>
                        <a:rPr lang="en-US" dirty="0"/>
                        <a:t>Flask</a:t>
                      </a:r>
                    </a:p>
                  </a:txBody>
                  <a:tcPr/>
                </a:tc>
                <a:extLst>
                  <a:ext uri="{0D108BD9-81ED-4DB2-BD59-A6C34878D82A}">
                    <a16:rowId xmlns:a16="http://schemas.microsoft.com/office/drawing/2014/main" val="10003"/>
                  </a:ext>
                </a:extLst>
              </a:tr>
              <a:tr h="370840">
                <a:tc>
                  <a:txBody>
                    <a:bodyPr/>
                    <a:lstStyle/>
                    <a:p>
                      <a:r>
                        <a:rPr lang="en-US" dirty="0"/>
                        <a:t>Jonathan</a:t>
                      </a:r>
                    </a:p>
                  </a:txBody>
                  <a:tcPr/>
                </a:tc>
                <a:tc>
                  <a:txBody>
                    <a:bodyPr/>
                    <a:lstStyle/>
                    <a:p>
                      <a:r>
                        <a:rPr lang="en-US" dirty="0"/>
                        <a:t>React/Flask</a:t>
                      </a:r>
                    </a:p>
                  </a:txBody>
                  <a:tcPr/>
                </a:tc>
                <a:extLst>
                  <a:ext uri="{0D108BD9-81ED-4DB2-BD59-A6C34878D82A}">
                    <a16:rowId xmlns:a16="http://schemas.microsoft.com/office/drawing/2014/main" val="10004"/>
                  </a:ext>
                </a:extLst>
              </a:tr>
              <a:tr h="370840">
                <a:tc>
                  <a:txBody>
                    <a:bodyPr/>
                    <a:lstStyle/>
                    <a:p>
                      <a:r>
                        <a:rPr lang="en-US" dirty="0"/>
                        <a:t>Daniel</a:t>
                      </a:r>
                    </a:p>
                  </a:txBody>
                  <a:tcPr/>
                </a:tc>
                <a:tc>
                  <a:txBody>
                    <a:bodyPr/>
                    <a:lstStyle/>
                    <a:p>
                      <a:r>
                        <a:rPr lang="en-US" dirty="0" err="1"/>
                        <a:t>Docker</a:t>
                      </a:r>
                      <a:endParaRPr lang="en-US" dirty="0"/>
                    </a:p>
                  </a:txBody>
                  <a:tcPr/>
                </a:tc>
                <a:extLst>
                  <a:ext uri="{0D108BD9-81ED-4DB2-BD59-A6C34878D82A}">
                    <a16:rowId xmlns:a16="http://schemas.microsoft.com/office/drawing/2014/main" val="10005"/>
                  </a:ext>
                </a:extLst>
              </a:tr>
              <a:tr h="370840">
                <a:tc>
                  <a:txBody>
                    <a:bodyPr/>
                    <a:lstStyle/>
                    <a:p>
                      <a:r>
                        <a:rPr lang="en-US" dirty="0"/>
                        <a:t>Ray</a:t>
                      </a:r>
                    </a:p>
                  </a:txBody>
                  <a:tcPr/>
                </a:tc>
                <a:tc>
                  <a:txBody>
                    <a:bodyPr/>
                    <a:lstStyle/>
                    <a:p>
                      <a:r>
                        <a:rPr lang="en-US" dirty="0"/>
                        <a:t>ORM</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65828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Docker</a:t>
            </a:r>
            <a:r>
              <a:rPr lang="en-US" dirty="0"/>
              <a:t> and ORM</a:t>
            </a:r>
          </a:p>
        </p:txBody>
      </p:sp>
      <p:sp>
        <p:nvSpPr>
          <p:cNvPr id="3" name="Content Placeholder 2"/>
          <p:cNvSpPr>
            <a:spLocks noGrp="1"/>
          </p:cNvSpPr>
          <p:nvPr>
            <p:ph idx="1"/>
          </p:nvPr>
        </p:nvSpPr>
        <p:spPr>
          <a:xfrm>
            <a:off x="457200" y="1600199"/>
            <a:ext cx="8229600" cy="2659009"/>
          </a:xfrm>
        </p:spPr>
        <p:txBody>
          <a:bodyPr>
            <a:normAutofit/>
          </a:bodyPr>
          <a:lstStyle/>
          <a:p>
            <a:r>
              <a:rPr lang="en-US" dirty="0"/>
              <a:t>ORM allows us to create powerful and easy to use </a:t>
            </a:r>
            <a:r>
              <a:rPr lang="en-US" dirty="0" err="1"/>
              <a:t>sql</a:t>
            </a:r>
            <a:r>
              <a:rPr lang="en-US" dirty="0"/>
              <a:t> queries as object calls.</a:t>
            </a:r>
          </a:p>
          <a:p>
            <a:r>
              <a:rPr lang="en-US" dirty="0" err="1"/>
              <a:t>Docker</a:t>
            </a:r>
            <a:r>
              <a:rPr lang="en-US" dirty="0"/>
              <a:t> gives us containerization, allows us to isolate our </a:t>
            </a:r>
            <a:r>
              <a:rPr lang="en-US" dirty="0" err="1"/>
              <a:t>microservices</a:t>
            </a:r>
            <a:r>
              <a:rPr lang="en-US" dirty="0"/>
              <a:t>. Also makes deployment easier.</a:t>
            </a:r>
          </a:p>
        </p:txBody>
      </p:sp>
    </p:spTree>
    <p:extLst>
      <p:ext uri="{BB962C8B-B14F-4D97-AF65-F5344CB8AC3E}">
        <p14:creationId xmlns:p14="http://schemas.microsoft.com/office/powerpoint/2010/main" val="238758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93694-50C6-0145-AA23-D2F807EDA5B5}"/>
              </a:ext>
            </a:extLst>
          </p:cNvPr>
          <p:cNvPicPr>
            <a:picLocks noChangeAspect="1"/>
          </p:cNvPicPr>
          <p:nvPr/>
        </p:nvPicPr>
        <p:blipFill>
          <a:blip r:embed="rId2"/>
          <a:stretch>
            <a:fillRect/>
          </a:stretch>
        </p:blipFill>
        <p:spPr>
          <a:xfrm>
            <a:off x="626725" y="-6585"/>
            <a:ext cx="7870004" cy="6864585"/>
          </a:xfrm>
          <a:prstGeom prst="rect">
            <a:avLst/>
          </a:prstGeom>
        </p:spPr>
      </p:pic>
    </p:spTree>
    <p:extLst>
      <p:ext uri="{BB962C8B-B14F-4D97-AF65-F5344CB8AC3E}">
        <p14:creationId xmlns:p14="http://schemas.microsoft.com/office/powerpoint/2010/main" val="1567769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TotalTime>
  <Words>598</Words>
  <Application>Microsoft Macintosh PowerPoint</Application>
  <PresentationFormat>On-screen Show (4:3)</PresentationFormat>
  <Paragraphs>155</Paragraphs>
  <Slides>52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Acme</vt:lpstr>
      <vt:lpstr>Annie Use Your Telescope</vt:lpstr>
      <vt:lpstr>Arial</vt:lpstr>
      <vt:lpstr>Calibri</vt:lpstr>
      <vt:lpstr>Comic Sans MS</vt:lpstr>
      <vt:lpstr>Courier</vt:lpstr>
      <vt:lpstr>Nobile</vt:lpstr>
      <vt:lpstr>Papyrus</vt:lpstr>
      <vt:lpstr>Office Theme</vt:lpstr>
      <vt:lpstr>CSC302 Product Demo</vt:lpstr>
      <vt:lpstr>Goal</vt:lpstr>
      <vt:lpstr>Goal</vt:lpstr>
      <vt:lpstr>Goal</vt:lpstr>
      <vt:lpstr>Goal</vt:lpstr>
      <vt:lpstr>Goal</vt:lpstr>
      <vt:lpstr>Learning Goals</vt:lpstr>
      <vt:lpstr>Use of Docker and ORM</vt:lpstr>
      <vt:lpstr>PowerPoint Presentation</vt:lpstr>
      <vt:lpstr>PowerPoint Presentation</vt:lpstr>
      <vt:lpstr>PowerPoint Presentation</vt:lpstr>
      <vt:lpstr>How its Made (Architecture)</vt:lpstr>
      <vt:lpstr>Architecture</vt:lpstr>
      <vt:lpstr>Project Strategy &amp; Collaboration</vt:lpstr>
      <vt:lpstr>Project Strategy &amp; Collaboration</vt:lpstr>
      <vt:lpstr>Project Strategy &amp; Collaboration</vt:lpstr>
      <vt:lpstr>Project Strategy &amp; Collaboration</vt:lpstr>
      <vt:lpstr>Buddy System</vt:lpstr>
      <vt:lpstr>Buddy System</vt:lpstr>
      <vt:lpstr>Buddy System</vt:lpstr>
      <vt:lpstr>Buddy System Epilogue</vt:lpstr>
      <vt:lpstr>Buddy System Epilogue</vt:lpstr>
      <vt:lpstr>Buddy System Epilogue</vt:lpstr>
      <vt:lpstr>Buddy System Epilogue</vt:lpstr>
      <vt:lpstr>PowerPoint Presentation</vt:lpstr>
      <vt:lpstr>Code Reviews &amp; Pull Requests</vt:lpstr>
      <vt:lpstr>Code Reviews &amp; Pull Requests</vt:lpstr>
      <vt:lpstr>Code Reviews &amp; Pull Requests</vt:lpstr>
      <vt:lpstr>Code Reviews &amp; Pull Requests</vt:lpstr>
      <vt:lpstr>Code Reviews &amp; Pull Requests</vt:lpstr>
      <vt:lpstr>Milestones</vt:lpstr>
      <vt:lpstr>Milestones</vt:lpstr>
      <vt:lpstr>Milestones</vt:lpstr>
      <vt:lpstr>Github &amp; Discord</vt:lpstr>
      <vt:lpstr>Github &amp; Discord</vt:lpstr>
      <vt:lpstr>Github &amp; Discord</vt:lpstr>
      <vt:lpstr>Github &amp; Discord</vt:lpstr>
      <vt:lpstr>Demo</vt:lpstr>
      <vt:lpstr>Testing</vt:lpstr>
      <vt:lpstr>Testing</vt:lpstr>
      <vt:lpstr>Status</vt:lpstr>
      <vt:lpstr>Status</vt:lpstr>
      <vt:lpstr>Status</vt:lpstr>
      <vt:lpstr>Status</vt:lpstr>
      <vt:lpstr>Status</vt:lpstr>
      <vt:lpstr>Status</vt:lpstr>
      <vt:lpstr>Status</vt:lpstr>
      <vt:lpstr>Status</vt:lpstr>
      <vt:lpstr>Status</vt:lpstr>
      <vt:lpstr>Status</vt:lpstr>
      <vt:lpstr>Next Steps</vt:lpstr>
      <vt:lpstr>What we would have done differently</vt:lpstr>
    </vt:vector>
  </TitlesOfParts>
  <Company>Ridley College</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CSC302 Product Demo</dc:title>
  <dc:creator>Ridley Student</dc:creator>
  <cp:lastModifiedBy>Daniel Chan</cp:lastModifiedBy>
  <cp:revision>17</cp:revision>
  <dcterms:created xsi:type="dcterms:W3CDTF">2018-04-05T16:05:58Z</dcterms:created>
  <dcterms:modified xsi:type="dcterms:W3CDTF">2018-04-06T22:41:30Z</dcterms:modified>
</cp:coreProperties>
</file>